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charts/chart1.xml" ContentType="application/vnd.openxmlformats-officedocument.drawingml.chart+xml"/>
  <Override PartName="/ppt/tags/tag4.xml" ContentType="application/vnd.openxmlformats-officedocument.presentationml.tags+xml"/>
  <Override PartName="/ppt/charts/chart2.xml" ContentType="application/vnd.openxmlformats-officedocument.drawingml.chart+xml"/>
  <Override PartName="/ppt/tags/tag5.xml" ContentType="application/vnd.openxmlformats-officedocument.presentationml.tags+xml"/>
  <Override PartName="/ppt/charts/chart3.xml" ContentType="application/vnd.openxmlformats-officedocument.drawingml.chart+xml"/>
  <Override PartName="/ppt/tags/tag6.xml" ContentType="application/vnd.openxmlformats-officedocument.presentationml.tags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1" r:id="rId2"/>
    <p:sldId id="296" r:id="rId3"/>
    <p:sldId id="298" r:id="rId4"/>
    <p:sldId id="302" r:id="rId5"/>
  </p:sldIdLst>
  <p:sldSz cx="9144000" cy="6858000" type="screen4x3"/>
  <p:notesSz cx="7010400" cy="9296400"/>
  <p:custDataLst>
    <p:tags r:id="rId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07" autoAdjust="0"/>
    <p:restoredTop sz="94682" autoAdjust="0"/>
  </p:normalViewPr>
  <p:slideViewPr>
    <p:cSldViewPr>
      <p:cViewPr>
        <p:scale>
          <a:sx n="100" d="100"/>
          <a:sy n="100" d="100"/>
        </p:scale>
        <p:origin x="968" y="2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902" y="-90"/>
      </p:cViewPr>
      <p:guideLst>
        <p:guide orient="horz" pos="292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9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dirty="0"/>
              <a:t>Number</a:t>
            </a:r>
            <a:r>
              <a:rPr lang="en-US" baseline="0" dirty="0"/>
              <a:t> of Claims</a:t>
            </a:r>
            <a:endParaRPr lang="en-US" dirty="0"/>
          </a:p>
        </c:rich>
      </c:tx>
      <c:layout>
        <c:manualLayout>
          <c:xMode val="edge"/>
          <c:yMode val="edge"/>
          <c:x val="0.4305210918114144"/>
          <c:y val="0"/>
        </c:manualLayout>
      </c:layout>
      <c:overlay val="0"/>
      <c:spPr>
        <a:noFill/>
        <a:ln w="25358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0669975186104218"/>
          <c:y val="0.16152019002375298"/>
          <c:w val="0.87717121588089331"/>
          <c:h val="0.67458432304038007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Number of Claims</c:v>
                </c:pt>
              </c:strCache>
            </c:strRef>
          </c:tx>
          <c:spPr>
            <a:solidFill>
              <a:schemeClr val="accent2"/>
            </a:solidFill>
            <a:ln w="12679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1"/>
              <c:layout>
                <c:manualLayout>
                  <c:x val="3.0403186646017891E-17"/>
                  <c:y val="-3.177124702144561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5AF-417A-83E3-B067DBA125A5}"/>
                </c:ext>
              </c:extLst>
            </c:dLbl>
            <c:dLbl>
              <c:idx val="2"/>
              <c:layout>
                <c:manualLayout>
                  <c:x val="2.7457202178085946E-3"/>
                  <c:y val="-2.401355906762676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F78-4796-BFA5-519A97CB29CB}"/>
                </c:ext>
              </c:extLst>
            </c:dLbl>
            <c:dLbl>
              <c:idx val="3"/>
              <c:layout>
                <c:manualLayout>
                  <c:x val="-1.658374792703151E-2"/>
                  <c:y val="9.53137410643361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A81-4021-9E68-7B4C8EB4BF3A}"/>
                </c:ext>
              </c:extLst>
            </c:dLbl>
            <c:dLbl>
              <c:idx val="4"/>
              <c:layout>
                <c:manualLayout>
                  <c:x val="9.9502487562189053E-3"/>
                  <c:y val="-2.541699761715653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852-4E66-ACC7-0FBF3E593CF6}"/>
                </c:ext>
              </c:extLst>
            </c:dLbl>
            <c:numFmt formatCode="#,##0" sourceLinked="0"/>
            <c:spPr>
              <a:noFill/>
              <a:ln w="25358">
                <a:noFill/>
              </a:ln>
            </c:spPr>
            <c:txPr>
              <a:bodyPr rot="-2700000" vert="horz"/>
              <a:lstStyle/>
              <a:p>
                <a:pPr algn="ctr">
                  <a:defRPr sz="9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name>Trend Line</c:name>
            <c:spPr>
              <a:ln w="25358">
                <a:solidFill>
                  <a:schemeClr val="tx1"/>
                </a:solidFill>
                <a:prstDash val="solid"/>
              </a:ln>
            </c:spPr>
            <c:trendlineType val="linear"/>
            <c:forward val="1"/>
            <c:dispRSqr val="0"/>
            <c:dispEq val="0"/>
          </c:trendline>
          <c:cat>
            <c:numRef>
              <c:f>Sheet1!$A$2:$A$8</c:f>
              <c:numCache>
                <c:formatCode>General</c:formatCod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567</c:v>
                </c:pt>
                <c:pt idx="1">
                  <c:v>517</c:v>
                </c:pt>
                <c:pt idx="2">
                  <c:v>497</c:v>
                </c:pt>
                <c:pt idx="3">
                  <c:v>344</c:v>
                </c:pt>
                <c:pt idx="4">
                  <c:v>362</c:v>
                </c:pt>
                <c:pt idx="5" formatCode="#,##0">
                  <c:v>347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F78-4796-BFA5-519A97CB29C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211712"/>
        <c:axId val="58226176"/>
      </c:barChart>
      <c:catAx>
        <c:axId val="58211712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ln w="317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9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822617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58226176"/>
        <c:scaling>
          <c:orientation val="minMax"/>
        </c:scaling>
        <c:delete val="0"/>
        <c:axPos val="l"/>
        <c:numFmt formatCode="#,##0" sourceLinked="0"/>
        <c:majorTickMark val="cross"/>
        <c:minorTickMark val="none"/>
        <c:tickLblPos val="nextTo"/>
        <c:spPr>
          <a:ln w="317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9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8211712"/>
        <c:crosses val="autoZero"/>
        <c:crossBetween val="between"/>
      </c:valAx>
      <c:spPr>
        <a:solidFill>
          <a:srgbClr val="C0C0C0"/>
        </a:solidFill>
        <a:ln w="12679">
          <a:solidFill>
            <a:srgbClr val="808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35483870967741937"/>
          <c:y val="0.94061757719714967"/>
          <c:w val="0.3949709457959546"/>
          <c:h val="5.7007125890736345E-2"/>
        </c:manualLayout>
      </c:layout>
      <c:overlay val="0"/>
      <c:spPr>
        <a:solidFill>
          <a:schemeClr val="bg1"/>
        </a:solidFill>
        <a:ln w="3170">
          <a:solidFill>
            <a:schemeClr val="tx1"/>
          </a:solidFill>
          <a:prstDash val="solid"/>
        </a:ln>
      </c:spPr>
      <c:txPr>
        <a:bodyPr/>
        <a:lstStyle/>
        <a:p>
          <a:pPr>
            <a:defRPr sz="91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9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9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dirty="0"/>
              <a:t>Total Incurred</a:t>
            </a:r>
          </a:p>
        </c:rich>
      </c:tx>
      <c:layout>
        <c:manualLayout>
          <c:xMode val="edge"/>
          <c:yMode val="edge"/>
          <c:x val="0.4305210918114144"/>
          <c:y val="0"/>
        </c:manualLayout>
      </c:layout>
      <c:overlay val="0"/>
      <c:spPr>
        <a:noFill/>
        <a:ln w="25358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0669975186104218"/>
          <c:y val="0.16152019002375298"/>
          <c:w val="0.87717121588089331"/>
          <c:h val="0.67458432304038007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Total Incurred</c:v>
                </c:pt>
              </c:strCache>
            </c:strRef>
          </c:tx>
          <c:spPr>
            <a:solidFill>
              <a:schemeClr val="accent2"/>
            </a:solidFill>
            <a:ln w="12679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1"/>
              <c:layout>
                <c:manualLayout>
                  <c:x val="2.6533996683250415E-2"/>
                  <c:y val="-5.083399523431297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FE-431C-81DE-D4F1CE80A62D}"/>
                </c:ext>
              </c:extLst>
            </c:dLbl>
            <c:dLbl>
              <c:idx val="2"/>
              <c:layout>
                <c:manualLayout>
                  <c:x val="2.2646217730246405E-2"/>
                  <c:y val="-4.370397703464188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F78-4796-BFA5-519A97CB29CB}"/>
                </c:ext>
              </c:extLst>
            </c:dLbl>
            <c:dLbl>
              <c:idx val="4"/>
              <c:layout>
                <c:manualLayout>
                  <c:x val="1.9900497512437811E-2"/>
                  <c:y val="-7.625099285146942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1F6-41E1-A0EC-69CFA0C9685D}"/>
                </c:ext>
              </c:extLst>
            </c:dLbl>
            <c:dLbl>
              <c:idx val="5"/>
              <c:layout>
                <c:manualLayout>
                  <c:x val="2.1558872305140961E-2"/>
                  <c:y val="-7.307386814932491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1F6-41E1-A0EC-69CFA0C9685D}"/>
                </c:ext>
              </c:extLst>
            </c:dLbl>
            <c:dLbl>
              <c:idx val="6"/>
              <c:layout>
                <c:manualLayout>
                  <c:x val="1.3266998341625208E-2"/>
                  <c:y val="-2.859412231930103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356-4714-8CA7-FD6A23415D32}"/>
                </c:ext>
              </c:extLst>
            </c:dLbl>
            <c:numFmt formatCode="\$#,##0" sourceLinked="0"/>
            <c:spPr>
              <a:noFill/>
              <a:ln w="25358">
                <a:noFill/>
              </a:ln>
            </c:spPr>
            <c:txPr>
              <a:bodyPr rot="-2700000" vert="horz"/>
              <a:lstStyle/>
              <a:p>
                <a:pPr algn="ctr">
                  <a:defRPr sz="9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name>Trend Line</c:name>
            <c:spPr>
              <a:ln w="25358">
                <a:solidFill>
                  <a:schemeClr val="tx1"/>
                </a:solidFill>
                <a:prstDash val="solid"/>
              </a:ln>
            </c:spPr>
            <c:trendlineType val="linear"/>
            <c:forward val="1"/>
            <c:dispRSqr val="0"/>
            <c:dispEq val="0"/>
          </c:trendline>
          <c:cat>
            <c:numRef>
              <c:f>Sheet1!$A$2:$A$8</c:f>
              <c:numCache>
                <c:formatCode>General</c:formatCod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3223562</c:v>
                </c:pt>
                <c:pt idx="1">
                  <c:v>2859108</c:v>
                </c:pt>
                <c:pt idx="2">
                  <c:v>3147107</c:v>
                </c:pt>
                <c:pt idx="3">
                  <c:v>3446756</c:v>
                </c:pt>
                <c:pt idx="4">
                  <c:v>1650149</c:v>
                </c:pt>
                <c:pt idx="5" formatCode="#,##0">
                  <c:v>1313043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F78-4796-BFA5-519A97CB29C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211712"/>
        <c:axId val="58226176"/>
      </c:barChart>
      <c:catAx>
        <c:axId val="58211712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ln w="317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9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822617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58226176"/>
        <c:scaling>
          <c:orientation val="minMax"/>
        </c:scaling>
        <c:delete val="0"/>
        <c:axPos val="l"/>
        <c:numFmt formatCode="\$#,##0" sourceLinked="0"/>
        <c:majorTickMark val="cross"/>
        <c:minorTickMark val="none"/>
        <c:tickLblPos val="nextTo"/>
        <c:spPr>
          <a:ln w="317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9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8211712"/>
        <c:crosses val="autoZero"/>
        <c:crossBetween val="between"/>
      </c:valAx>
      <c:spPr>
        <a:solidFill>
          <a:srgbClr val="C0C0C0"/>
        </a:solidFill>
        <a:ln w="12679">
          <a:solidFill>
            <a:srgbClr val="808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35483870967741937"/>
          <c:y val="0.94061757719714967"/>
          <c:w val="0.38833746898263027"/>
          <c:h val="5.7007125890736345E-2"/>
        </c:manualLayout>
      </c:layout>
      <c:overlay val="0"/>
      <c:spPr>
        <a:solidFill>
          <a:schemeClr val="bg1"/>
        </a:solidFill>
        <a:ln w="3170">
          <a:solidFill>
            <a:schemeClr val="tx1"/>
          </a:solidFill>
          <a:prstDash val="solid"/>
        </a:ln>
      </c:spPr>
      <c:txPr>
        <a:bodyPr/>
        <a:lstStyle/>
        <a:p>
          <a:pPr>
            <a:defRPr sz="91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9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93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dirty="0"/>
              <a:t>Medical</a:t>
            </a:r>
            <a:r>
              <a:rPr lang="en-US" baseline="0" dirty="0"/>
              <a:t> vs. Indemnity Percentage (# of Claims)</a:t>
            </a:r>
            <a:endParaRPr lang="en-US" dirty="0"/>
          </a:p>
        </c:rich>
      </c:tx>
      <c:layout>
        <c:manualLayout>
          <c:xMode val="edge"/>
          <c:yMode val="edge"/>
          <c:x val="0.30986104871001913"/>
          <c:y val="1.904755905511811E-2"/>
        </c:manualLayout>
      </c:layout>
      <c:overlay val="0"/>
      <c:spPr>
        <a:noFill/>
        <a:ln w="25242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6.9478908188585611E-2"/>
          <c:y val="0.16190476190476191"/>
          <c:w val="0.91935483870967738"/>
          <c:h val="0.67619047619047623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Med Only</c:v>
                </c:pt>
              </c:strCache>
            </c:strRef>
          </c:tx>
          <c:spPr>
            <a:solidFill>
              <a:schemeClr val="accent2"/>
            </a:solidFill>
            <a:ln w="12621">
              <a:solidFill>
                <a:schemeClr val="tx1"/>
              </a:solidFill>
              <a:prstDash val="solid"/>
            </a:ln>
          </c:spPr>
          <c:invertIfNegative val="0"/>
          <c:dLbls>
            <c:numFmt formatCode="0%" sourceLinked="0"/>
            <c:spPr>
              <a:noFill/>
              <a:ln w="25242">
                <a:noFill/>
              </a:ln>
            </c:spPr>
            <c:txPr>
              <a:bodyPr/>
              <a:lstStyle/>
              <a:p>
                <a:pPr>
                  <a:defRPr sz="994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0.8</c:v>
                </c:pt>
                <c:pt idx="1">
                  <c:v>0.8</c:v>
                </c:pt>
                <c:pt idx="2">
                  <c:v>0.8</c:v>
                </c:pt>
                <c:pt idx="3">
                  <c:v>0.8</c:v>
                </c:pt>
                <c:pt idx="4">
                  <c:v>0.84</c:v>
                </c:pt>
                <c:pt idx="5">
                  <c:v>0.84</c:v>
                </c:pt>
                <c:pt idx="6">
                  <c:v>0.87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8C-4F80-8960-B11D8DEBB835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Indemnity</c:v>
                </c:pt>
              </c:strCache>
            </c:strRef>
          </c:tx>
          <c:spPr>
            <a:solidFill>
              <a:schemeClr val="accent1"/>
            </a:solidFill>
            <a:ln w="12621">
              <a:solidFill>
                <a:schemeClr val="tx1"/>
              </a:solidFill>
              <a:prstDash val="solid"/>
            </a:ln>
          </c:spPr>
          <c:invertIfNegative val="0"/>
          <c:dLbls>
            <c:numFmt formatCode="0%" sourceLinked="0"/>
            <c:spPr>
              <a:noFill/>
              <a:ln w="25242">
                <a:noFill/>
              </a:ln>
            </c:spPr>
            <c:txPr>
              <a:bodyPr/>
              <a:lstStyle/>
              <a:p>
                <a:pPr>
                  <a:defRPr sz="994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numCache>
            </c:numRef>
          </c:cat>
          <c:val>
            <c:numRef>
              <c:f>Sheet1!$C$2:$C$8</c:f>
              <c:numCache>
                <c:formatCode>General</c:formatCode>
                <c:ptCount val="7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0.16</c:v>
                </c:pt>
                <c:pt idx="5">
                  <c:v>0.16</c:v>
                </c:pt>
                <c:pt idx="6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8C-4F80-8960-B11D8DEBB8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8311040"/>
        <c:axId val="58312576"/>
      </c:barChart>
      <c:catAx>
        <c:axId val="58311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5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94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831257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58312576"/>
        <c:scaling>
          <c:orientation val="minMax"/>
          <c:max val="1.05"/>
          <c:min val="0.30000000000000004"/>
        </c:scaling>
        <c:delete val="0"/>
        <c:axPos val="l"/>
        <c:numFmt formatCode="0%" sourceLinked="0"/>
        <c:majorTickMark val="out"/>
        <c:minorTickMark val="none"/>
        <c:tickLblPos val="nextTo"/>
        <c:spPr>
          <a:ln w="315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94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8311040"/>
        <c:crosses val="autoZero"/>
        <c:crossBetween val="between"/>
      </c:valAx>
      <c:spPr>
        <a:solidFill>
          <a:srgbClr val="C0C0C0"/>
        </a:solidFill>
        <a:ln w="12621">
          <a:solidFill>
            <a:srgbClr val="808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43424317617866004"/>
          <c:y val="0.93571428571428572"/>
          <c:w val="0.18734491315136476"/>
          <c:h val="5.7142857142857141E-2"/>
        </c:manualLayout>
      </c:layout>
      <c:overlay val="0"/>
      <c:spPr>
        <a:solidFill>
          <a:schemeClr val="bg1"/>
        </a:solidFill>
        <a:ln w="3155">
          <a:solidFill>
            <a:schemeClr val="tx1"/>
          </a:solidFill>
          <a:prstDash val="solid"/>
        </a:ln>
      </c:spPr>
      <c:txPr>
        <a:bodyPr/>
        <a:lstStyle/>
        <a:p>
          <a:pPr>
            <a:defRPr sz="91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94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9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dirty="0"/>
              <a:t>Average</a:t>
            </a:r>
            <a:r>
              <a:rPr lang="en-US" baseline="0" dirty="0"/>
              <a:t> Cost Per Claim</a:t>
            </a:r>
            <a:endParaRPr lang="en-US" dirty="0"/>
          </a:p>
        </c:rich>
      </c:tx>
      <c:layout>
        <c:manualLayout>
          <c:xMode val="edge"/>
          <c:yMode val="edge"/>
          <c:x val="0.4305210918114144"/>
          <c:y val="0"/>
        </c:manualLayout>
      </c:layout>
      <c:overlay val="0"/>
      <c:spPr>
        <a:noFill/>
        <a:ln w="25358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0669975186104218"/>
          <c:y val="0.16152019002375298"/>
          <c:w val="0.87717121588089331"/>
          <c:h val="0.67458432304038007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Total Incurred</c:v>
                </c:pt>
              </c:strCache>
            </c:strRef>
          </c:tx>
          <c:spPr>
            <a:solidFill>
              <a:schemeClr val="accent2"/>
            </a:solidFill>
            <a:ln w="12679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3.3167495854062867E-3"/>
                  <c:y val="-8.260524225575853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319-48B6-A4F9-6E75C294DCBF}"/>
                </c:ext>
              </c:extLst>
            </c:dLbl>
            <c:dLbl>
              <c:idx val="1"/>
              <c:layout>
                <c:manualLayout>
                  <c:x val="1.1608623548922056E-2"/>
                  <c:y val="-6.989674344718030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FE-431C-81DE-D4F1CE80A62D}"/>
                </c:ext>
              </c:extLst>
            </c:dLbl>
            <c:dLbl>
              <c:idx val="2"/>
              <c:layout>
                <c:manualLayout>
                  <c:x val="1.1037594181324349E-2"/>
                  <c:y val="-2.464122882177456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F78-4796-BFA5-519A97CB29CB}"/>
                </c:ext>
              </c:extLst>
            </c:dLbl>
            <c:dLbl>
              <c:idx val="4"/>
              <c:layout>
                <c:manualLayout>
                  <c:x val="9.9502487562189053E-3"/>
                  <c:y val="-7.307386814932485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1F6-41E1-A0EC-69CFA0C9685D}"/>
                </c:ext>
              </c:extLst>
            </c:dLbl>
            <c:dLbl>
              <c:idx val="5"/>
              <c:layout>
                <c:manualLayout>
                  <c:x val="9.9502487562189053E-3"/>
                  <c:y val="-7.307386814932485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1F6-41E1-A0EC-69CFA0C9685D}"/>
                </c:ext>
              </c:extLst>
            </c:dLbl>
            <c:dLbl>
              <c:idx val="6"/>
              <c:layout>
                <c:manualLayout>
                  <c:x val="-1.2161274658407157E-16"/>
                  <c:y val="-3.494837172359020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356-4714-8CA7-FD6A23415D32}"/>
                </c:ext>
              </c:extLst>
            </c:dLbl>
            <c:numFmt formatCode="\$#,##0" sourceLinked="0"/>
            <c:spPr>
              <a:noFill/>
              <a:ln w="25358">
                <a:noFill/>
              </a:ln>
            </c:spPr>
            <c:txPr>
              <a:bodyPr rot="-2700000" vert="horz"/>
              <a:lstStyle/>
              <a:p>
                <a:pPr algn="ctr">
                  <a:defRPr sz="9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name>Trend Line</c:name>
            <c:spPr>
              <a:ln w="25358">
                <a:solidFill>
                  <a:schemeClr val="tx1"/>
                </a:solidFill>
                <a:prstDash val="solid"/>
              </a:ln>
            </c:spPr>
            <c:trendlineType val="linear"/>
            <c:forward val="1"/>
            <c:dispRSqr val="0"/>
            <c:dispEq val="0"/>
          </c:trendline>
          <c:cat>
            <c:numRef>
              <c:f>Sheet1!$A$2:$A$8</c:f>
              <c:numCache>
                <c:formatCode>General</c:formatCod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5685</c:v>
                </c:pt>
                <c:pt idx="1">
                  <c:v>5530</c:v>
                </c:pt>
                <c:pt idx="2">
                  <c:v>6332</c:v>
                </c:pt>
                <c:pt idx="3">
                  <c:v>10020</c:v>
                </c:pt>
                <c:pt idx="4">
                  <c:v>4558</c:v>
                </c:pt>
                <c:pt idx="5" formatCode="#,##0">
                  <c:v>3784</c:v>
                </c:pt>
                <c:pt idx="6">
                  <c:v>3808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F78-4796-BFA5-519A97CB29C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211712"/>
        <c:axId val="58226176"/>
      </c:barChart>
      <c:catAx>
        <c:axId val="58211712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ln w="317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9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822617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58226176"/>
        <c:scaling>
          <c:orientation val="minMax"/>
        </c:scaling>
        <c:delete val="0"/>
        <c:axPos val="l"/>
        <c:numFmt formatCode="\$#,##0" sourceLinked="0"/>
        <c:majorTickMark val="cross"/>
        <c:minorTickMark val="none"/>
        <c:tickLblPos val="nextTo"/>
        <c:spPr>
          <a:ln w="317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9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8211712"/>
        <c:crosses val="autoZero"/>
        <c:crossBetween val="between"/>
      </c:valAx>
      <c:spPr>
        <a:solidFill>
          <a:srgbClr val="C0C0C0"/>
        </a:solidFill>
        <a:ln w="12679">
          <a:solidFill>
            <a:srgbClr val="808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35483870967741937"/>
          <c:y val="0.94061757719714967"/>
          <c:w val="0.38833746898263027"/>
          <c:h val="5.7007125890736345E-2"/>
        </c:manualLayout>
      </c:layout>
      <c:overlay val="0"/>
      <c:spPr>
        <a:solidFill>
          <a:schemeClr val="bg1"/>
        </a:solidFill>
        <a:ln w="3170">
          <a:solidFill>
            <a:schemeClr val="tx1"/>
          </a:solidFill>
          <a:prstDash val="solid"/>
        </a:ln>
      </c:spPr>
      <c:txPr>
        <a:bodyPr/>
        <a:lstStyle/>
        <a:p>
          <a:pPr>
            <a:defRPr sz="91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9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3038475" cy="466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78" tIns="45689" rIns="91378" bIns="45689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31" y="3"/>
            <a:ext cx="3038475" cy="466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78" tIns="45689" rIns="91378" bIns="45689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5825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78" tIns="45689" rIns="91378" bIns="45689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31" y="885825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78" tIns="45689" rIns="91378" bIns="45689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7E43B1A-4FF6-4452-98CE-3C994F7D73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574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6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78" tIns="45689" rIns="91378" bIns="45689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40" y="6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78" tIns="45689" rIns="91378" bIns="45689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7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6" y="4416425"/>
            <a:ext cx="560705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78" tIns="45689" rIns="91378" bIns="456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677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78" tIns="45689" rIns="91378" bIns="45689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40" y="8829677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78" tIns="45689" rIns="91378" bIns="45689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0B3915C-0EF2-49DB-B0AA-89A661F9AD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2168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As of 7/31/2012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BBE38-D64B-44B9-B3E9-2DD4DF5737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291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As of 7/31/2012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A58FC-AEEE-4049-8C1F-E0F0E65906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001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As of 7/31/2012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64C8D-969F-44F8-8109-F16FC16199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464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505D11-E629-4EBD-BE42-5220D437FB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24276" y="6550223"/>
            <a:ext cx="13420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As of 5/31/2019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64389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As of 7/31/2012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39D66-7003-44EE-9833-80E688D3F7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181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As of 7/31/2012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A11C44-0A9E-4A2B-82CF-AA535B5F25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166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As of 7/31/2012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AA2181-68B7-4641-98B2-7D60F41C9B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607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As of 7/31/2012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6C079-88EC-45EA-98FF-493E646911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920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As of 7/31/2012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9CB1E-4F73-44A3-A9CE-E817B4284D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35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As of 7/31/2012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B4D5A-7A29-413A-BB5D-2B0B4BD4E1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504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As of 7/31/2012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BE198-846F-410C-A9D2-BBD5FDE0B5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815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As of 7/31/2012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C2FAE-CD96-4E4F-B4CA-50A57CF131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21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As of 7/31/2012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5009EC85-A9F0-4C92-9215-D26E8CD9C9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6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782405219"/>
              </p:ext>
            </p:extLst>
          </p:nvPr>
        </p:nvGraphicFramePr>
        <p:xfrm>
          <a:off x="741363" y="2039938"/>
          <a:ext cx="7658100" cy="3997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6705600" y="4572000"/>
            <a:ext cx="1371600" cy="457200"/>
          </a:xfrm>
          <a:prstGeom prst="wedgeRectCallout">
            <a:avLst>
              <a:gd name="adj1" fmla="val -32236"/>
              <a:gd name="adj2" fmla="val 12291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1200" dirty="0"/>
              <a:t> YTD – 236</a:t>
            </a:r>
          </a:p>
          <a:p>
            <a:pPr algn="ctr"/>
            <a:r>
              <a:rPr lang="en-US" sz="1200" dirty="0"/>
              <a:t> PYE – 405 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1F72774E-91AB-4E29-ABDB-5862189A83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25" y="5867400"/>
            <a:ext cx="1588559" cy="983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>
            <a:extLst>
              <a:ext uri="{FF2B5EF4-FFF2-40B4-BE49-F238E27FC236}">
                <a16:creationId xmlns:a16="http://schemas.microsoft.com/office/drawing/2014/main" id="{60D74F26-528A-4F3A-AC5B-22EFD5BA3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412" y="5934372"/>
            <a:ext cx="1808833" cy="808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005CC24-3C59-4E41-845D-352F29725623}"/>
              </a:ext>
            </a:extLst>
          </p:cNvPr>
          <p:cNvSpPr/>
          <p:nvPr/>
        </p:nvSpPr>
        <p:spPr>
          <a:xfrm>
            <a:off x="7762810" y="6401307"/>
            <a:ext cx="13099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as of 7/31/23 </a:t>
            </a:r>
          </a:p>
          <a:p>
            <a:endParaRPr lang="en-US" sz="1600" dirty="0"/>
          </a:p>
        </p:txBody>
      </p:sp>
      <p:pic>
        <p:nvPicPr>
          <p:cNvPr id="11" name="Picture 10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230815D2-0E87-451C-94C7-78A5CF3C3AD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0116" y="685800"/>
            <a:ext cx="3543768" cy="8096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59998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317547828"/>
              </p:ext>
            </p:extLst>
          </p:nvPr>
        </p:nvGraphicFramePr>
        <p:xfrm>
          <a:off x="741363" y="2039938"/>
          <a:ext cx="7658100" cy="3997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6705600" y="4419600"/>
            <a:ext cx="1447800" cy="533400"/>
          </a:xfrm>
          <a:prstGeom prst="wedgeRectCallout">
            <a:avLst>
              <a:gd name="adj1" fmla="val -32236"/>
              <a:gd name="adj2" fmla="val 12291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1200" dirty="0"/>
              <a:t> YTD – $898,773</a:t>
            </a:r>
          </a:p>
          <a:p>
            <a:pPr algn="ctr"/>
            <a:r>
              <a:rPr lang="en-US" sz="1200" dirty="0"/>
              <a:t>PYE – $1,540,754</a:t>
            </a:r>
          </a:p>
          <a:p>
            <a:pPr algn="ctr"/>
            <a:endParaRPr lang="en-US" sz="1200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1F72774E-91AB-4E29-ABDB-5862189A83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25" y="5867400"/>
            <a:ext cx="1588559" cy="983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>
            <a:extLst>
              <a:ext uri="{FF2B5EF4-FFF2-40B4-BE49-F238E27FC236}">
                <a16:creationId xmlns:a16="http://schemas.microsoft.com/office/drawing/2014/main" id="{60D74F26-528A-4F3A-AC5B-22EFD5BA3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412" y="5934372"/>
            <a:ext cx="1808833" cy="808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6FDD10AF-D663-4C7C-BB83-C52DA69B7D8E}"/>
              </a:ext>
            </a:extLst>
          </p:cNvPr>
          <p:cNvSpPr/>
          <p:nvPr/>
        </p:nvSpPr>
        <p:spPr>
          <a:xfrm>
            <a:off x="7767293" y="6404351"/>
            <a:ext cx="130997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as of 7/31/23 </a:t>
            </a:r>
          </a:p>
        </p:txBody>
      </p:sp>
      <p:pic>
        <p:nvPicPr>
          <p:cNvPr id="4" name="Picture 3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2D4CBABD-D06B-45BD-83D5-0993174113F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0116" y="685800"/>
            <a:ext cx="3543768" cy="80962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552078863"/>
              </p:ext>
            </p:extLst>
          </p:nvPr>
        </p:nvGraphicFramePr>
        <p:xfrm>
          <a:off x="758825" y="2052638"/>
          <a:ext cx="7623175" cy="396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65EEC93B-EAE3-4DE2-85C9-1E1BDE7636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25" y="5867400"/>
            <a:ext cx="1588559" cy="983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>
            <a:extLst>
              <a:ext uri="{FF2B5EF4-FFF2-40B4-BE49-F238E27FC236}">
                <a16:creationId xmlns:a16="http://schemas.microsoft.com/office/drawing/2014/main" id="{C29DC76E-F980-47BC-BF68-66A40CC08A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412" y="5934372"/>
            <a:ext cx="1808833" cy="808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EAF9A79-11B1-4CDC-A2A2-D0A914EA4538}"/>
              </a:ext>
            </a:extLst>
          </p:cNvPr>
          <p:cNvSpPr/>
          <p:nvPr/>
        </p:nvSpPr>
        <p:spPr>
          <a:xfrm>
            <a:off x="7762810" y="6404351"/>
            <a:ext cx="130997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as </a:t>
            </a:r>
            <a:r>
              <a:rPr lang="en-US" sz="1600"/>
              <a:t>of 7/31/23 </a:t>
            </a:r>
            <a:endParaRPr lang="en-US" sz="1600" dirty="0"/>
          </a:p>
        </p:txBody>
      </p:sp>
      <p:pic>
        <p:nvPicPr>
          <p:cNvPr id="10" name="Picture 9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4CA06460-A781-40D6-8650-A4997E823FC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0116" y="685800"/>
            <a:ext cx="3543768" cy="80962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662251666"/>
              </p:ext>
            </p:extLst>
          </p:nvPr>
        </p:nvGraphicFramePr>
        <p:xfrm>
          <a:off x="741363" y="2039938"/>
          <a:ext cx="7658100" cy="3997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2">
            <a:extLst>
              <a:ext uri="{FF2B5EF4-FFF2-40B4-BE49-F238E27FC236}">
                <a16:creationId xmlns:a16="http://schemas.microsoft.com/office/drawing/2014/main" id="{1F72774E-91AB-4E29-ABDB-5862189A83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25" y="5867400"/>
            <a:ext cx="1588559" cy="983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>
            <a:extLst>
              <a:ext uri="{FF2B5EF4-FFF2-40B4-BE49-F238E27FC236}">
                <a16:creationId xmlns:a16="http://schemas.microsoft.com/office/drawing/2014/main" id="{60D74F26-528A-4F3A-AC5B-22EFD5BA3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412" y="5934372"/>
            <a:ext cx="1808833" cy="808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6FDD10AF-D663-4C7C-BB83-C52DA69B7D8E}"/>
              </a:ext>
            </a:extLst>
          </p:cNvPr>
          <p:cNvSpPr/>
          <p:nvPr/>
        </p:nvSpPr>
        <p:spPr>
          <a:xfrm>
            <a:off x="7767293" y="6404351"/>
            <a:ext cx="130997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as of 7/31/23 </a:t>
            </a:r>
          </a:p>
        </p:txBody>
      </p:sp>
      <p:pic>
        <p:nvPicPr>
          <p:cNvPr id="4" name="Picture 3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2D4CBABD-D06B-45BD-83D5-0993174113F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0116" y="685800"/>
            <a:ext cx="3543768" cy="8096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30436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  <p:tag name="ARTICULATE_DESIGN_ID_DEFAULT DESIGN" val="bSbRkHW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5017</TotalTime>
  <Words>61</Words>
  <Application>Microsoft Macintosh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AllmericA Financial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Owens Cabinet &amp; Trim Frequency</dc:title>
  <dc:creator>gls289</dc:creator>
  <cp:lastModifiedBy>Anna Wolock</cp:lastModifiedBy>
  <cp:revision>398</cp:revision>
  <cp:lastPrinted>2020-01-29T19:01:00Z</cp:lastPrinted>
  <dcterms:created xsi:type="dcterms:W3CDTF">2003-04-02T02:22:18Z</dcterms:created>
  <dcterms:modified xsi:type="dcterms:W3CDTF">2023-08-21T19:51:56Z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C56883DE-5425-4028-A004-C9C3769F0143</vt:lpwstr>
  </property>
  <property fmtid="{D5CDD505-2E9C-101B-9397-08002B2CF9AE}" pid="3" name="ArticulatePath">
    <vt:lpwstr>August 2018 Board Report - Loss Analysis</vt:lpwstr>
  </property>
</Properties>
</file>